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1107" r:id="rId5"/>
    <p:sldId id="1194" r:id="rId6"/>
    <p:sldId id="1181" r:id="rId7"/>
    <p:sldId id="1198" r:id="rId8"/>
    <p:sldId id="1199" r:id="rId9"/>
    <p:sldId id="1184" r:id="rId10"/>
    <p:sldId id="1185" r:id="rId11"/>
    <p:sldId id="1186" r:id="rId12"/>
    <p:sldId id="1189" r:id="rId13"/>
    <p:sldId id="1192" r:id="rId14"/>
    <p:sldId id="1197" r:id="rId15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5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ghberger, Anna X." initials="HAX" lastIdx="38" clrIdx="0">
    <p:extLst/>
  </p:cmAuthor>
  <p:cmAuthor id="2" name="Highberger, Anna X." initials="HX" lastIdx="44" clrIdx="1">
    <p:extLst/>
  </p:cmAuthor>
  <p:cmAuthor id="3" name="Young, Brent D." initials="YBD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78A0"/>
    <a:srgbClr val="1F9FE9"/>
    <a:srgbClr val="A9E1F7"/>
    <a:srgbClr val="EAEDF4"/>
    <a:srgbClr val="616161"/>
    <a:srgbClr val="A9A9A9"/>
    <a:srgbClr val="747474"/>
    <a:srgbClr val="174673"/>
    <a:srgbClr val="ACB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BB2E2-C791-4FFE-9077-C6939EFBA929}" v="91" dt="2017-06-27T18:14:02.555"/>
    <p1510:client id="{A802ADEB-B7AD-48D0-831F-95623945F8B6}" v="195" dt="2017-06-27T18:29:13.651"/>
    <p1510:client id="{670B409F-6534-43AB-8C69-F5FC338FEDE6}" v="99" dt="2017-06-27T18:32:10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33" autoAdjust="0"/>
  </p:normalViewPr>
  <p:slideViewPr>
    <p:cSldViewPr snapToGrid="0">
      <p:cViewPr>
        <p:scale>
          <a:sx n="90" d="100"/>
          <a:sy n="90" d="100"/>
        </p:scale>
        <p:origin x="462" y="66"/>
      </p:cViewPr>
      <p:guideLst>
        <p:guide orient="horz" pos="1480"/>
        <p:guide pos="5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9813F35-1C69-4798-91A0-DC0E1D740B35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601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385E067-BF96-4BEE-B969-C33DFA207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few minutes I will be doing an overview of my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for the </a:t>
            </a:r>
            <a:r>
              <a:rPr lang="en-US" sz="1200" b="0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DengAI: Predicting Disease Spread final</a:t>
            </a:r>
            <a:r>
              <a:rPr lang="en-US" sz="1200" b="0" baseline="0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 project.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I’ll do a quick EDA of the data and data preparation. I’ll then go into the types of models, formulation of the models, and then conclude with performance/accuracy.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85E067-BF96-4BEE-B969-C33DFA2078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09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0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9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9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8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8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5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C0B58-80CC-4ED7-BF5B-313C073E8DF5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1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C5751-7B8A-47EB-BF96-B3BE862E358D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Calibri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1216688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258B-30A2-45E8-A5C4-9FACA5E71A37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0CFE-0873-469A-9309-DC39EDBD4B10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0DDAE-AAEC-43C2-B1D9-6E1EA687E534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7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 marL="346075" indent="-346075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F806A-18F4-4E77-BE83-682AF69F145B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110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38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425826"/>
            <a:ext cx="10668000" cy="530784"/>
          </a:xfrm>
        </p:spPr>
        <p:txBody>
          <a:bodyPr/>
          <a:lstStyle>
            <a:lvl1pPr algn="l"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421" y="4599407"/>
            <a:ext cx="9986979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74747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FCEC-BAB2-45F7-8678-AC2940CFFE95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47474"/>
                </a:solidFill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89"/>
          <p:cNvSpPr/>
          <p:nvPr userDrawn="1"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34" y="2151409"/>
            <a:ext cx="4751335" cy="720582"/>
          </a:xfrm>
          <a:prstGeom prst="rect">
            <a:avLst/>
          </a:prstGeom>
        </p:spPr>
      </p:pic>
      <p:sp>
        <p:nvSpPr>
          <p:cNvPr id="11" name="Shape 91"/>
          <p:cNvSpPr/>
          <p:nvPr userDrawn="1"/>
        </p:nvSpPr>
        <p:spPr>
          <a:xfrm>
            <a:off x="5069572" y="3193270"/>
            <a:ext cx="2052856" cy="4714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FFFFFF"/>
                </a:solidFill>
                <a:latin typeface="+mj-lt"/>
                <a:ea typeface="ＭＳ Ｐゴシック" pitchFamily="34" charset="-128"/>
                <a:cs typeface="Times New Roman" panose="02020603050405020304" pitchFamily="18" charset="0"/>
                <a:sym typeface="Century Gothic" pitchFamily="34" charset="0"/>
              </a:rPr>
              <a:t>CTaM Update</a:t>
            </a:r>
          </a:p>
        </p:txBody>
      </p:sp>
    </p:spTree>
    <p:extLst>
      <p:ext uri="{BB962C8B-B14F-4D97-AF65-F5344CB8AC3E}">
        <p14:creationId xmlns:p14="http://schemas.microsoft.com/office/powerpoint/2010/main" val="47269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1" y="142914"/>
            <a:ext cx="10972800" cy="415966"/>
          </a:xfrm>
        </p:spPr>
        <p:txBody>
          <a:bodyPr/>
          <a:lstStyle>
            <a:lvl1pPr>
              <a:defRPr sz="2000">
                <a:solidFill>
                  <a:schemeClr val="bg2">
                    <a:lumMod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7384" y="1327762"/>
            <a:ext cx="9765016" cy="4798402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hape 97"/>
          <p:cNvSpPr/>
          <p:nvPr userDrawn="1"/>
        </p:nvSpPr>
        <p:spPr>
          <a:xfrm>
            <a:off x="10897292" y="-4965"/>
            <a:ext cx="1294708" cy="60007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2" name="Picture 11" descr="TWDC Logo - No Mickey 02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7616" y="22523"/>
            <a:ext cx="917735" cy="569909"/>
          </a:xfrm>
          <a:prstGeom prst="rect">
            <a:avLst/>
          </a:prstGeom>
        </p:spPr>
      </p:pic>
      <p:sp>
        <p:nvSpPr>
          <p:cNvPr id="13" name="Shape 104"/>
          <p:cNvSpPr/>
          <p:nvPr userDrawn="1"/>
        </p:nvSpPr>
        <p:spPr>
          <a:xfrm flipV="1">
            <a:off x="1" y="549094"/>
            <a:ext cx="11675836" cy="45719"/>
          </a:xfrm>
          <a:prstGeom prst="rect">
            <a:avLst/>
          </a:prstGeom>
          <a:solidFill>
            <a:srgbClr val="1F9FE9"/>
          </a:solidFill>
          <a:ln w="3175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000">
                <a:solidFill>
                  <a:srgbClr val="5E5E5E"/>
                </a:solidFill>
              </a:defRPr>
            </a:pPr>
            <a:endParaRPr sz="3000">
              <a:solidFill>
                <a:srgbClr val="154778"/>
              </a:solidFill>
              <a:latin typeface="Arial"/>
              <a:cs typeface="Arial"/>
            </a:endParaRP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9919208" y="6492876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B9FD2D9-2A54-4200-8339-0F79A4A07872}" type="slidenum">
              <a:rPr lang="en-US" sz="120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‹#›</a:t>
            </a:fld>
            <a:endParaRPr lang="en-US" sz="110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7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EC4B-50DB-455A-ACF8-4F0593B03F90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76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0ECD-76B5-4DDA-A43C-4E535E1FCB7E}" type="datetime1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marL="346075" indent="-346075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A6B9-2F00-4EC8-97F9-ABA20C6D8DA7}" type="datetime1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1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B145-D235-45B1-BC8E-9F35C9032031}" type="datetime1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3794-253F-439A-ABC9-904A99C16949}" type="datetime1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765" y="180830"/>
            <a:ext cx="10972800" cy="4159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0950"/>
            <a:ext cx="10972800" cy="462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90957133-BB9F-49C1-AB87-5C622C44A221}" type="datetime1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747474"/>
                </a:solidFill>
                <a:latin typeface="Arial"/>
                <a:cs typeface="Arial"/>
              </a:defRPr>
            </a:lvl1pPr>
          </a:lstStyle>
          <a:p>
            <a:fld id="{C3C14229-418B-914B-87C0-7BCC0519C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rgbClr val="747474"/>
          </a:solidFill>
          <a:latin typeface="Arial"/>
          <a:ea typeface="+mj-ea"/>
          <a:cs typeface="Arial"/>
        </a:defRPr>
      </a:lvl1pPr>
    </p:titleStyle>
    <p:bodyStyle>
      <a:lvl1pPr marL="346075" indent="-346075" algn="l" defTabSz="457200" rtl="0" eaLnBrk="1" latinLnBrk="0" hangingPunct="1">
        <a:spcBef>
          <a:spcPct val="20000"/>
        </a:spcBef>
        <a:buSzPct val="130000"/>
        <a:buFontTx/>
        <a:buBlip>
          <a:blip r:embed="rId15"/>
        </a:buBlip>
        <a:defRPr sz="2000" kern="1200">
          <a:solidFill>
            <a:srgbClr val="74747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74747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74747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747474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74747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19.em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image" Target="../media/image8.emf"/><Relationship Id="rId2" Type="http://schemas.openxmlformats.org/officeDocument/2006/relationships/tags" Target="../tags/tag3.xml"/><Relationship Id="rId1" Type="http://schemas.openxmlformats.org/officeDocument/2006/relationships/video" Target="NULL" TargetMode="Externa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8.mp4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15.em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9.mp4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17.emf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9"/>
          <p:cNvSpPr/>
          <p:nvPr/>
        </p:nvSpPr>
        <p:spPr>
          <a:xfrm>
            <a:off x="0" y="2901203"/>
            <a:ext cx="12192000" cy="1055594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6" name="Shape 91"/>
          <p:cNvSpPr/>
          <p:nvPr/>
        </p:nvSpPr>
        <p:spPr>
          <a:xfrm>
            <a:off x="3502134" y="3224047"/>
            <a:ext cx="5187817" cy="409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1" tIns="20091" rIns="20091" bIns="20091" anchor="ctr" anchorCtr="0">
            <a:spAutoFit/>
          </a:bodyPr>
          <a:lstStyle>
            <a:lvl1pPr>
              <a:defRPr sz="5000">
                <a:solidFill>
                  <a:srgbClr val="FEFDFD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DengAI: Predicting Disease Spread</a:t>
            </a: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1189086" y="3693120"/>
            <a:ext cx="89447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FFFFFF"/>
                </a:solidFill>
                <a:latin typeface="Helvetica" panose="020B0604020202020204" pitchFamily="34" charset="0"/>
                <a:ea typeface="ＭＳ Ｐゴシック" pitchFamily="34" charset="-128"/>
                <a:cs typeface="Helvetica" panose="020B0604020202020204" pitchFamily="34" charset="0"/>
                <a:sym typeface="Century Gothic" pitchFamily="34" charset="0"/>
              </a:rPr>
              <a:t>03/07/2018</a:t>
            </a:r>
            <a:endParaRPr lang="en-US" sz="1400" dirty="0">
              <a:solidFill>
                <a:srgbClr val="FFFFFF"/>
              </a:solidFill>
              <a:latin typeface="Helvetica" panose="020B0604020202020204" pitchFamily="34" charset="0"/>
              <a:ea typeface="ＭＳ Ｐゴシック" pitchFamily="34" charset="-128"/>
              <a:cs typeface="Helvetica" panose="020B0604020202020204" pitchFamily="34" charset="0"/>
              <a:sym typeface="Century Gothic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4067547"/>
            <a:ext cx="6096000" cy="18876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Project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Young,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Brent</a:t>
            </a:r>
          </a:p>
          <a:p>
            <a:pPr algn="ctr">
              <a:spcAft>
                <a:spcPts val="800"/>
              </a:spcAft>
            </a:pP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DrivenData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Name: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dy3176</a:t>
            </a: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 413 Section #: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</a:t>
            </a:r>
            <a:endParaRPr lang="en-US" sz="1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Quarter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Winter 2018</a:t>
            </a:r>
            <a:endParaRPr lang="en-US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095" y="2349787"/>
            <a:ext cx="1923810" cy="457143"/>
          </a:xfrm>
          <a:prstGeom prst="rect">
            <a:avLst/>
          </a:prstGeom>
        </p:spPr>
      </p:pic>
      <p:pic>
        <p:nvPicPr>
          <p:cNvPr id="5" name="tmpC8F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9.038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2024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3"/>
    </mc:Choice>
    <mc:Fallback xmlns="">
      <p:transition spd="slow" advTm="12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10</a:t>
            </a:fld>
            <a:endParaRPr lang="en-US"/>
          </a:p>
        </p:txBody>
      </p:sp>
      <p:sp>
        <p:nvSpPr>
          <p:cNvPr id="12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3976" y="953653"/>
            <a:ext cx="21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Final Submission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4865" y="1596034"/>
            <a:ext cx="2322270" cy="2111520"/>
          </a:xfrm>
          <a:prstGeom prst="rect">
            <a:avLst/>
          </a:prstGeom>
        </p:spPr>
      </p:pic>
      <p:pic>
        <p:nvPicPr>
          <p:cNvPr id="3" name="tmpE6B7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1.156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14748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0"/>
    </mc:Choice>
    <mc:Fallback xmlns="">
      <p:transition spd="slow" advTm="37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925" y="180830"/>
            <a:ext cx="10972800" cy="131299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83876" y="2547218"/>
            <a:ext cx="24997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</a:rPr>
              <a:t>Thank you!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7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tmp904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1.705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29452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6"/>
    </mc:Choice>
    <mc:Fallback xmlns="">
      <p:transition spd="slow" advTm="8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47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Agenda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085" y="1145078"/>
            <a:ext cx="5625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Descriptive Stats &amp;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Data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Types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Formulation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Performance/Accuracy</a:t>
            </a:r>
          </a:p>
        </p:txBody>
      </p:sp>
      <p:sp>
        <p:nvSpPr>
          <p:cNvPr id="11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 descr="mosq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672" y="1145078"/>
            <a:ext cx="3504248" cy="201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tmp1D59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89.147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5"/>
    </mc:Choice>
    <mc:Fallback xmlns="">
      <p:transition spd="slow" advTm="1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5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Descriptive Statistics &amp; Data Preparation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3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731436"/>
            <a:ext cx="3324860" cy="79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2" y="763791"/>
            <a:ext cx="3541395" cy="7906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1082" y="1611648"/>
            <a:ext cx="2603432" cy="221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3767" y="1677171"/>
            <a:ext cx="2449526" cy="20857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5433" y="3797742"/>
            <a:ext cx="10911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Processing of Data: </a:t>
            </a:r>
            <a:r>
              <a:rPr lang="en-US" dirty="0" smtClean="0">
                <a:solidFill>
                  <a:srgbClr val="000000"/>
                </a:solidFill>
              </a:rPr>
              <a:t>Combined all </a:t>
            </a:r>
            <a:r>
              <a:rPr lang="en-US" dirty="0">
                <a:solidFill>
                  <a:srgbClr val="000000"/>
                </a:solidFill>
              </a:rPr>
              <a:t>files (</a:t>
            </a:r>
            <a:r>
              <a:rPr lang="en-US" dirty="0" err="1" smtClean="0">
                <a:solidFill>
                  <a:srgbClr val="000000"/>
                </a:solidFill>
              </a:rPr>
              <a:t>dengue_labels_train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dengue_features_train</a:t>
            </a:r>
            <a:r>
              <a:rPr lang="en-US" dirty="0">
                <a:solidFill>
                  <a:srgbClr val="000000"/>
                </a:solidFill>
              </a:rPr>
              <a:t>, and </a:t>
            </a:r>
            <a:r>
              <a:rPr lang="en-US" dirty="0" err="1" smtClean="0">
                <a:solidFill>
                  <a:srgbClr val="000000"/>
                </a:solidFill>
              </a:rPr>
              <a:t>dengue_features_test</a:t>
            </a:r>
            <a:r>
              <a:rPr lang="en-US" dirty="0" smtClean="0">
                <a:solidFill>
                  <a:srgbClr val="000000"/>
                </a:solidFill>
              </a:rPr>
              <a:t>) into one </a:t>
            </a:r>
            <a:r>
              <a:rPr lang="en-US" dirty="0">
                <a:solidFill>
                  <a:srgbClr val="000000"/>
                </a:solidFill>
              </a:rPr>
              <a:t>file called </a:t>
            </a:r>
            <a:r>
              <a:rPr lang="en-US" dirty="0" err="1" smtClean="0">
                <a:solidFill>
                  <a:srgbClr val="000000"/>
                </a:solidFill>
              </a:rPr>
              <a:t>dengue_features_train_combined</a:t>
            </a:r>
            <a:r>
              <a:rPr lang="en-US" dirty="0" smtClean="0">
                <a:solidFill>
                  <a:srgbClr val="000000"/>
                </a:solidFill>
              </a:rPr>
              <a:t> and separated the two cities into distinct datasets and </a:t>
            </a:r>
            <a:r>
              <a:rPr lang="en-US" dirty="0" err="1" smtClean="0">
                <a:solidFill>
                  <a:srgbClr val="000000"/>
                </a:solidFill>
              </a:rPr>
              <a:t>timeseries</a:t>
            </a:r>
            <a:r>
              <a:rPr lang="en-US" dirty="0" smtClean="0">
                <a:solidFill>
                  <a:srgbClr val="000000"/>
                </a:solidFill>
              </a:rPr>
              <a:t>. </a:t>
            </a:r>
            <a:endParaRPr lang="en-US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Missing </a:t>
            </a:r>
            <a:r>
              <a:rPr lang="en-US" b="1" dirty="0">
                <a:solidFill>
                  <a:srgbClr val="000000"/>
                </a:solidFill>
              </a:rPr>
              <a:t>Values EDA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Overall, 641 </a:t>
            </a:r>
            <a:r>
              <a:rPr lang="en-US" dirty="0" err="1" smtClean="0">
                <a:solidFill>
                  <a:srgbClr val="000000"/>
                </a:solidFill>
              </a:rPr>
              <a:t>NaN’s</a:t>
            </a:r>
            <a:r>
              <a:rPr lang="en-US" dirty="0" smtClean="0">
                <a:solidFill>
                  <a:srgbClr val="000000"/>
                </a:solidFill>
              </a:rPr>
              <a:t> (excluding </a:t>
            </a:r>
            <a:r>
              <a:rPr lang="en-US" dirty="0" err="1" smtClean="0">
                <a:solidFill>
                  <a:srgbClr val="000000"/>
                </a:solidFill>
              </a:rPr>
              <a:t>total_cases</a:t>
            </a:r>
            <a:r>
              <a:rPr lang="en-US" dirty="0" smtClean="0">
                <a:solidFill>
                  <a:srgbClr val="000000"/>
                </a:solidFill>
              </a:rPr>
              <a:t> from test dataset): 522 </a:t>
            </a:r>
            <a:r>
              <a:rPr lang="en-US" dirty="0" err="1" smtClean="0">
                <a:solidFill>
                  <a:srgbClr val="000000"/>
                </a:solidFill>
              </a:rPr>
              <a:t>NaN’s</a:t>
            </a:r>
            <a:r>
              <a:rPr lang="en-US" dirty="0" smtClean="0">
                <a:solidFill>
                  <a:srgbClr val="000000"/>
                </a:solidFill>
              </a:rPr>
              <a:t> on training and 119 on test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San Juan (train): </a:t>
            </a:r>
            <a:r>
              <a:rPr lang="en-US" dirty="0">
                <a:solidFill>
                  <a:srgbClr val="000000"/>
                </a:solidFill>
              </a:rPr>
              <a:t>362 </a:t>
            </a:r>
            <a:r>
              <a:rPr lang="en-US" dirty="0" err="1" smtClean="0">
                <a:solidFill>
                  <a:srgbClr val="000000"/>
                </a:solidFill>
              </a:rPr>
              <a:t>NaN’s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Iquitos (train): </a:t>
            </a:r>
            <a:r>
              <a:rPr lang="en-US" dirty="0">
                <a:solidFill>
                  <a:srgbClr val="000000"/>
                </a:solidFill>
              </a:rPr>
              <a:t>160 </a:t>
            </a:r>
            <a:r>
              <a:rPr lang="en-US" dirty="0" err="1" smtClean="0">
                <a:solidFill>
                  <a:srgbClr val="000000"/>
                </a:solidFill>
              </a:rPr>
              <a:t>NaN’s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Overall, 18 of the 20 environmental variables for San </a:t>
            </a:r>
            <a:r>
              <a:rPr lang="en-US" dirty="0" smtClean="0">
                <a:solidFill>
                  <a:srgbClr val="000000"/>
                </a:solidFill>
              </a:rPr>
              <a:t>Juan &amp; Iquitos </a:t>
            </a:r>
            <a:r>
              <a:rPr lang="en-US" dirty="0">
                <a:solidFill>
                  <a:srgbClr val="000000"/>
                </a:solidFill>
              </a:rPr>
              <a:t>have missing </a:t>
            </a:r>
            <a:r>
              <a:rPr lang="en-US" dirty="0" smtClean="0">
                <a:solidFill>
                  <a:srgbClr val="000000"/>
                </a:solidFill>
              </a:rPr>
              <a:t>data on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Imputation </a:t>
            </a:r>
            <a:r>
              <a:rPr lang="en-US" b="1" dirty="0">
                <a:solidFill>
                  <a:srgbClr val="000000"/>
                </a:solidFill>
              </a:rPr>
              <a:t>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Used Mice Package (method: “</a:t>
            </a:r>
            <a:r>
              <a:rPr lang="en-US" dirty="0" err="1" smtClean="0">
                <a:solidFill>
                  <a:srgbClr val="000000"/>
                </a:solidFill>
              </a:rPr>
              <a:t>pmm</a:t>
            </a:r>
            <a:r>
              <a:rPr lang="en-US" dirty="0" smtClean="0">
                <a:solidFill>
                  <a:srgbClr val="000000"/>
                </a:solidFill>
              </a:rPr>
              <a:t>” = predictive mean matching)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tmpE26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3.91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24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1916"/>
    </mc:Choice>
    <mc:Fallback xmlns="">
      <p:transition spd="slow" advClick="0" advTm="81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Data Visualization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4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00100" y="1407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0100" y="1864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70" y="607756"/>
            <a:ext cx="3745209" cy="3188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9871" y="3907448"/>
            <a:ext cx="2868929" cy="24428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979" y="3834923"/>
            <a:ext cx="2990604" cy="2546425"/>
          </a:xfrm>
          <a:prstGeom prst="rect">
            <a:avLst/>
          </a:prstGeom>
        </p:spPr>
      </p:pic>
      <p:pic>
        <p:nvPicPr>
          <p:cNvPr id="8" name="tmp7DEA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5.718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868"/>
    </mc:Choice>
    <mc:Fallback xmlns="">
      <p:transition spd="slow" advClick="0" advTm="59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Correlation Plots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5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3867" y="1104028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 Juan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92029" y="1104028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Iquitos</a:t>
            </a:r>
            <a:endParaRPr lang="en-US" dirty="0"/>
          </a:p>
        </p:txBody>
      </p:sp>
      <p:pic>
        <p:nvPicPr>
          <p:cNvPr id="14" name="tmp756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47.174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101600"/>
            <a:ext cx="228600" cy="22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369" y="1609952"/>
            <a:ext cx="4314286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321"/>
    </mc:Choice>
    <mc:Fallback xmlns="">
      <p:transition spd="slow" advClick="0" advTm="69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Types of Models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6765" y="1234440"/>
            <a:ext cx="86315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ETS (auto)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Weights </a:t>
            </a:r>
            <a:r>
              <a:rPr lang="en-US" dirty="0">
                <a:solidFill>
                  <a:srgbClr val="000000"/>
                </a:solidFill>
              </a:rPr>
              <a:t>decay exponentially as the observations get older (e.g., more recent observation, the higher associated weight). 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seful </a:t>
            </a:r>
            <a:r>
              <a:rPr lang="en-US" dirty="0">
                <a:solidFill>
                  <a:srgbClr val="000000"/>
                </a:solidFill>
              </a:rPr>
              <a:t>since dengue is very contagious and the most recent values could be the most </a:t>
            </a:r>
            <a:r>
              <a:rPr lang="en-US" dirty="0" smtClean="0">
                <a:solidFill>
                  <a:srgbClr val="000000"/>
                </a:solidFill>
              </a:rPr>
              <a:t>valuable</a:t>
            </a:r>
          </a:p>
          <a:p>
            <a:pPr lvl="1"/>
            <a:endParaRPr lang="en-US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00000"/>
                </a:solidFill>
              </a:rPr>
              <a:t>auto.arima</a:t>
            </a:r>
            <a:r>
              <a:rPr lang="en-US" b="1" dirty="0" smtClean="0">
                <a:solidFill>
                  <a:srgbClr val="000000"/>
                </a:solidFill>
              </a:rPr>
              <a:t> with </a:t>
            </a:r>
            <a:r>
              <a:rPr lang="en-US" b="1" dirty="0" err="1" smtClean="0">
                <a:solidFill>
                  <a:srgbClr val="000000"/>
                </a:solidFill>
              </a:rPr>
              <a:t>regressors</a:t>
            </a:r>
            <a:endParaRPr lang="en-US" b="1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seful </a:t>
            </a:r>
            <a:r>
              <a:rPr lang="en-US" dirty="0">
                <a:solidFill>
                  <a:srgbClr val="000000"/>
                </a:solidFill>
              </a:rPr>
              <a:t>given the environmental data/variables that were </a:t>
            </a:r>
            <a:r>
              <a:rPr lang="en-US" dirty="0" smtClean="0">
                <a:solidFill>
                  <a:srgbClr val="000000"/>
                </a:solidFill>
              </a:rPr>
              <a:t>provided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Neutral Network with </a:t>
            </a:r>
            <a:r>
              <a:rPr lang="en-US" b="1" dirty="0" err="1" smtClean="0">
                <a:solidFill>
                  <a:srgbClr val="000000"/>
                </a:solidFill>
              </a:rPr>
              <a:t>regressors</a:t>
            </a:r>
            <a:r>
              <a:rPr lang="en-US" b="1" dirty="0" smtClean="0">
                <a:solidFill>
                  <a:srgbClr val="000000"/>
                </a:solidFill>
              </a:rPr>
              <a:t> (auto)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Ability </a:t>
            </a:r>
            <a:r>
              <a:rPr lang="en-US" dirty="0">
                <a:solidFill>
                  <a:srgbClr val="000000"/>
                </a:solidFill>
              </a:rPr>
              <a:t>to “learn” from past data and is robust to </a:t>
            </a:r>
            <a:r>
              <a:rPr lang="en-US" dirty="0" smtClean="0">
                <a:solidFill>
                  <a:srgbClr val="000000"/>
                </a:solidFill>
              </a:rPr>
              <a:t>outliers, </a:t>
            </a:r>
            <a:r>
              <a:rPr lang="en-US" dirty="0">
                <a:solidFill>
                  <a:srgbClr val="000000"/>
                </a:solidFill>
              </a:rPr>
              <a:t>which is perfect in this situation given the volatility and random fluctuations/spikes in the </a:t>
            </a:r>
            <a:r>
              <a:rPr lang="en-US" dirty="0" smtClean="0">
                <a:solidFill>
                  <a:srgbClr val="000000"/>
                </a:solidFill>
              </a:rPr>
              <a:t>data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Useful given the environmental data/variables that were </a:t>
            </a:r>
            <a:r>
              <a:rPr lang="en-US" dirty="0" smtClean="0">
                <a:solidFill>
                  <a:srgbClr val="000000"/>
                </a:solidFill>
              </a:rPr>
              <a:t>provided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6</a:t>
            </a:fld>
            <a:endParaRPr lang="en-US"/>
          </a:p>
        </p:txBody>
      </p:sp>
      <p:sp>
        <p:nvSpPr>
          <p:cNvPr id="14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5" name="tmp63FC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7.088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8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50"/>
    </mc:Choice>
    <mc:Fallback xmlns="">
      <p:transition spd="slow" advTm="69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Formulation of Models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6765" y="925830"/>
            <a:ext cx="10618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Train and test set: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San Juan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Train: First </a:t>
            </a:r>
            <a:r>
              <a:rPr lang="en-US" dirty="0">
                <a:solidFill>
                  <a:srgbClr val="000000"/>
                </a:solidFill>
              </a:rPr>
              <a:t>675 </a:t>
            </a:r>
            <a:r>
              <a:rPr lang="en-US" dirty="0" smtClean="0">
                <a:solidFill>
                  <a:srgbClr val="000000"/>
                </a:solidFill>
              </a:rPr>
              <a:t>observations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Test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Next </a:t>
            </a:r>
            <a:r>
              <a:rPr lang="en-US" dirty="0">
                <a:solidFill>
                  <a:srgbClr val="000000"/>
                </a:solidFill>
              </a:rPr>
              <a:t>260 observations to mimic the period from week 18 of 2008 (4/29/2008) to week 17 of 2013 (4/23/2013)</a:t>
            </a:r>
            <a:endParaRPr lang="en-US" dirty="0" smtClean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Iquitos</a:t>
            </a:r>
            <a:endParaRPr lang="en-US" dirty="0">
              <a:solidFill>
                <a:srgbClr val="000000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Train: observations 937 to </a:t>
            </a:r>
            <a:r>
              <a:rPr lang="en-US" dirty="0" smtClean="0">
                <a:solidFill>
                  <a:srgbClr val="000000"/>
                </a:solidFill>
              </a:rPr>
              <a:t>1299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Test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Next </a:t>
            </a:r>
            <a:r>
              <a:rPr lang="en-US" dirty="0">
                <a:solidFill>
                  <a:srgbClr val="000000"/>
                </a:solidFill>
              </a:rPr>
              <a:t>156 observations to mimic the period from week 26 of 2010 (7/2/2010) to week 26 of 2013 (6/25/2013)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orecast </a:t>
            </a:r>
            <a:r>
              <a:rPr lang="en-US" dirty="0">
                <a:solidFill>
                  <a:srgbClr val="000000"/>
                </a:solidFill>
              </a:rPr>
              <a:t>each city using ETS, </a:t>
            </a:r>
            <a:r>
              <a:rPr lang="en-US" dirty="0" err="1">
                <a:solidFill>
                  <a:srgbClr val="000000"/>
                </a:solidFill>
              </a:rPr>
              <a:t>auto.arima</a:t>
            </a:r>
            <a:r>
              <a:rPr lang="en-US" dirty="0">
                <a:solidFill>
                  <a:srgbClr val="000000"/>
                </a:solidFill>
              </a:rPr>
              <a:t>, and neural network and then compare the results using performance/accuracy metrics. </a:t>
            </a:r>
            <a:endParaRPr lang="en-US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>
                <a:solidFill>
                  <a:srgbClr val="000000"/>
                </a:solidFill>
              </a:rPr>
              <a:t>model that has the best scores will be used for final submission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7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3" name="tmpAA7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8.71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8389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8"/>
    </mc:Choice>
    <mc:Fallback xmlns="">
      <p:transition spd="slow" advTm="24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1078A0"/>
                </a:solidFill>
              </a:rPr>
              <a:t>Performance/Accuracy for San Juan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8</a:t>
            </a:fld>
            <a:endParaRPr lang="en-US"/>
          </a:p>
        </p:txBody>
      </p:sp>
      <p:sp>
        <p:nvSpPr>
          <p:cNvPr id="9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6142815"/>
            <a:ext cx="1188720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025" y="1534982"/>
            <a:ext cx="6147375" cy="3144919"/>
          </a:xfrm>
          <a:prstGeom prst="rect">
            <a:avLst/>
          </a:prstGeom>
        </p:spPr>
      </p:pic>
      <p:pic>
        <p:nvPicPr>
          <p:cNvPr id="5" name="tmp242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33.185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101600"/>
            <a:ext cx="22860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431250"/>
            <a:ext cx="5114286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8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665"/>
    </mc:Choice>
    <mc:Fallback xmlns="">
      <p:transition spd="slow" advTm="69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74"/>
            <a:ext cx="12192000" cy="70658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2800" b="1" dirty="0">
                <a:solidFill>
                  <a:srgbClr val="1078A0"/>
                </a:solidFill>
              </a:rPr>
              <a:t>Performance/Accuracy </a:t>
            </a:r>
            <a:r>
              <a:rPr lang="en-US" sz="2800" b="1" dirty="0" smtClean="0">
                <a:solidFill>
                  <a:srgbClr val="1078A0"/>
                </a:solidFill>
              </a:rPr>
              <a:t>for Iquitos</a:t>
            </a:r>
            <a:endParaRPr lang="en-US" sz="1600" i="1" dirty="0">
              <a:solidFill>
                <a:srgbClr val="1078A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4229-418B-914B-87C0-7BCC0519C003}" type="slidenum">
              <a:rPr lang="en-US" smtClean="0"/>
              <a:t>9</a:t>
            </a:fld>
            <a:endParaRPr lang="en-US"/>
          </a:p>
        </p:txBody>
      </p:sp>
      <p:sp>
        <p:nvSpPr>
          <p:cNvPr id="8" name="Shape 89"/>
          <p:cNvSpPr/>
          <p:nvPr/>
        </p:nvSpPr>
        <p:spPr>
          <a:xfrm>
            <a:off x="0" y="6629400"/>
            <a:ext cx="12192000" cy="228600"/>
          </a:xfrm>
          <a:prstGeom prst="rect">
            <a:avLst/>
          </a:prstGeom>
          <a:solidFill>
            <a:srgbClr val="1F9FE9"/>
          </a:solidFill>
          <a:ln w="3175">
            <a:miter lim="400000"/>
          </a:ln>
          <a:effectLst/>
        </p:spPr>
        <p:txBody>
          <a:bodyPr lIns="0" tIns="0" rIns="0" bIns="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153" y="1552799"/>
            <a:ext cx="6234305" cy="3189391"/>
          </a:xfrm>
          <a:prstGeom prst="rect">
            <a:avLst/>
          </a:prstGeom>
        </p:spPr>
      </p:pic>
      <p:pic>
        <p:nvPicPr>
          <p:cNvPr id="5" name="tmpC91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3.226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50579" y="101600"/>
            <a:ext cx="228600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97" y="1533208"/>
            <a:ext cx="5161905" cy="3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2"/>
    </mc:Choice>
    <mc:Fallback xmlns="">
      <p:transition spd="slow" advTm="65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2664|recordLength=12723|start=0|end=12664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7060|recordLength=37101|start=0|end=37060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698|recordLength=8729|start=0|end=8698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886|recordLength=14975|start=0|end=14886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1923|recordLength=81956|start=0|end=81923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9868|recordLength=59923|start=0|end=59868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9326|recordLength=69373|start=0|end=69326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9754|recordLength=69791|start=0|end=69754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4618|recordLength=24656|start=0|end=24618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9665|recordLength=69698|start=0|end=69665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5907|recordLength=65960|start=0|end=65907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Office Theme">
  <a:themeElements>
    <a:clrScheme name="Custom 8">
      <a:dk1>
        <a:srgbClr val="616161"/>
      </a:dk1>
      <a:lt1>
        <a:sysClr val="window" lastClr="FFFFFF"/>
      </a:lt1>
      <a:dk2>
        <a:srgbClr val="1A4874"/>
      </a:dk2>
      <a:lt2>
        <a:srgbClr val="EEECE1"/>
      </a:lt2>
      <a:accent1>
        <a:srgbClr val="1A4874"/>
      </a:accent1>
      <a:accent2>
        <a:srgbClr val="2EA2E2"/>
      </a:accent2>
      <a:accent3>
        <a:srgbClr val="6FCDF1"/>
      </a:accent3>
      <a:accent4>
        <a:srgbClr val="C0F2FF"/>
      </a:accent4>
      <a:accent5>
        <a:srgbClr val="FEB52A"/>
      </a:accent5>
      <a:accent6>
        <a:srgbClr val="D95F2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C3935F143F7F43AECDB8161596E195" ma:contentTypeVersion="0" ma:contentTypeDescription="Create a new document." ma:contentTypeScope="" ma:versionID="4d51e2a19d0f1a9d1416992f7b4b68f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751564fb6238a88a1c694cf074b3d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C187AC-D6F9-4B96-AB2C-32F6CEDDF4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B42407-43A6-4E7E-86CE-8AA3A9957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0E87726-7601-47E1-A1AD-B10A2AA92D0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398</Words>
  <Application>Microsoft Office PowerPoint</Application>
  <PresentationFormat>Widescreen</PresentationFormat>
  <Paragraphs>80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ＭＳ Ｐゴシック</vt:lpstr>
      <vt:lpstr>Arial</vt:lpstr>
      <vt:lpstr>Calibri</vt:lpstr>
      <vt:lpstr>Century Gothic</vt:lpstr>
      <vt:lpstr>Helvetica</vt:lpstr>
      <vt:lpstr>Times New Roman</vt:lpstr>
      <vt:lpstr>Office Theme</vt:lpstr>
      <vt:lpstr>PowerPoint Presentation</vt:lpstr>
      <vt:lpstr>Agenda</vt:lpstr>
      <vt:lpstr>Descriptive Statistics &amp; Data Preparation</vt:lpstr>
      <vt:lpstr>Data Visualization</vt:lpstr>
      <vt:lpstr>Correlation Plots</vt:lpstr>
      <vt:lpstr>Types of Models</vt:lpstr>
      <vt:lpstr>Formulation of Models</vt:lpstr>
      <vt:lpstr>Performance/Accuracy for San Juan</vt:lpstr>
      <vt:lpstr>Performance/Accuracy for Iquitos</vt:lpstr>
      <vt:lpstr>Performance/Accuracy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Brent D.</dc:creator>
  <cp:lastModifiedBy>Young, Brent D.</cp:lastModifiedBy>
  <cp:revision>112</cp:revision>
  <dcterms:modified xsi:type="dcterms:W3CDTF">2018-03-13T02:05:16Z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0x01010024C3935F143F7F43AECDB8161596E195</vt:lpwstr>
  </property>
</Properties>
</file>